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6E66D-AA34-47D2-8A45-86DE57986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E4A74-C083-445A-B747-F97C692E5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82B7C-C2BD-4592-A45E-1164882F9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E23DC-7855-4344-BD73-E863B53D0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804188-0307-46EE-818B-3C757D7CF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6666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7DF9E-1C24-468B-807A-F877A49E0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E4F91-4596-408C-A61F-428A2D85C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B9EDC-EB82-4778-AD2C-2EC39CE3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43700-E4BD-46F3-84D8-0E4D15C20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71B21-979E-4279-8BA4-0B0D433D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2594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ED4DB5-7B4B-41AC-AEA6-8B45CCA3A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6AE3F0-A804-43EA-90B2-A48F08B051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CA8E4-3760-4778-9466-D37A8324F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9D6D1D-BF0F-4676-9EFC-ABDAAC0F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D77A0-72FB-4D0C-B014-F11EE02FC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0503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D9A9D-992F-4141-8EE0-164A8EB58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AA045-F37C-44C2-8AAB-CCF0CECED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79F0A-CF8F-41D9-9527-702501DA9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13383-1314-4E59-BB41-35B5960F8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B3AB9-05DD-44B5-869F-FC1B114B3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6043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5529F9-EE7D-4578-96DF-C8B9E0D83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027734-0F2B-4FF2-B015-3E086AE5F3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9AE06E-3FAC-43C9-8DE2-D60738B22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97D43-8CA1-4689-B248-DC7241575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0A4D9C-34BB-4862-8FAE-50E7E371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69407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CA246-CBBF-4E4F-97E6-7358D343C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18F98-51DA-41F8-955D-D0DFE577F9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A2CF3-5423-401E-92A2-5E1C7008C8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EBDAEB-4CE8-403C-8863-D46F128C6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DB47C-C731-43B3-9699-C5903A22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9AAC58-4123-46D7-9C41-79F4B79B8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065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3D0B2-6EA2-4076-92AD-1EC5A52EF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304B10-D590-4A49-B57C-F76151ADE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168702-D162-48B4-A40A-2D83035037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244418-83E4-4B93-9F96-7CE41AC9D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F0C870-2161-4DE5-A16D-5C9DCA9689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57D5F85-BA75-4B8E-B31E-0920AD3FD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98465B-C22A-4F6F-B55F-B1634D9D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9ACBCA-CE5B-42BC-89CB-5BD093AE9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9186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57C79-4F26-45B0-ACA4-75E7D3018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33E01-03E2-4157-9A6C-675D2E12B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93E431-A848-46C0-917C-714C24AA0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BD1D9-E029-411D-93B5-D0BC553CC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078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42D747-103D-46EC-A298-8D292E941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2C1FAA-EC00-4560-86A9-8631CD592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D1D1A4-84AE-4F48-8BB8-86AD54DA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25853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F39D4-C612-4A4C-A2D5-E45FAC24B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F13D9-C814-4CB7-8794-5CE989F765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9294E-B7C6-465E-9732-5AD9642CD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D134C-4305-4745-BF21-C80F838E2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0F6D2-52D1-47A0-BA7A-89BD7613C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A63C5-25C4-456C-879B-335CACB5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63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7E348-E0DE-42F4-926D-1781DFE85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E999AE-B3F9-4DFC-ABE7-9A7874C90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240954-FC06-468E-8DC6-1012DFB40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44CD23-D0C5-4F5F-AA45-B7F499A5D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0E53FC-45C5-4E1C-8C04-34CB4B78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A93CDA-64FA-43A9-84DE-8C75FE395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0797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FE22C0-7AEA-437F-BFA3-38477B2EF3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4245D-4A3F-4788-9E07-7846AFE72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460D7-43AF-4C5F-BA6C-B4A261A51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AAB2B-6801-4B10-8328-93F5BD6F6F0C}" type="datetimeFigureOut">
              <a:rPr lang="ar-SA" smtClean="0"/>
              <a:t>23/10/1446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74CB3-8C1D-4904-86F3-73D562864D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EBDBE4-7EB0-47BE-B4D9-77FD86473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43EC1-FD71-432A-B365-075ECC1959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029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PDF File Format: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PDF (short for Portable Document Format)</a:t>
            </a:r>
            <a:b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is an open standard developed by Adobe </a:t>
            </a:r>
            <a:b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that is used to display documents independently </a:t>
            </a:r>
            <a:b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of devices and operating systems.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is one of the most popular formats </a:t>
            </a:r>
            <a:b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for transferring electronic documents, </a:t>
            </a:r>
            <a:b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but it is also a common target for malicious attacks.</a:t>
            </a:r>
          </a:p>
        </p:txBody>
      </p:sp>
      <p:pic>
        <p:nvPicPr>
          <p:cNvPr id="5" name="Picture 4" descr="PDFtoolkit v3.0 and its new PDF Processor">
            <a:extLst>
              <a:ext uri="{FF2B5EF4-FFF2-40B4-BE49-F238E27FC236}">
                <a16:creationId xmlns:a16="http://schemas.microsoft.com/office/drawing/2014/main" id="{BC1C9123-701C-4E87-8AFD-FD10E55CB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10109" y="867305"/>
            <a:ext cx="2600325" cy="4827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Header: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This is the first part or line in the file and contains the PDF file version.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We can find this out using the strings or </a:t>
            </a:r>
            <a:r>
              <a:rPr lang="en-US" sz="2000" dirty="0" err="1">
                <a:latin typeface="Poppins" panose="00000500000000000000" pitchFamily="2" charset="0"/>
                <a:cs typeface="Poppins" panose="00000500000000000000" pitchFamily="2" charset="0"/>
              </a:rPr>
              <a:t>xxd</a:t>
            </a:r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 commands: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E74128-9A9F-4C55-843C-1A62A89B3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720" y="2648426"/>
            <a:ext cx="6766560" cy="88455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2444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Body: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The next part is the body.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PDF file consists of a collection of objects.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Each object can be text, an image, or code such as JavaScript.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The basic types of objects include: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Streams: For storing text and binary data.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Dictionaries: Used to describe the various properties of objects.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Arrays, Numbers, and Strings: Simple data types.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Any of these types is defined within an object using obj, </a:t>
            </a:r>
            <a:r>
              <a:rPr lang="en-US" sz="1600" dirty="0" err="1">
                <a:latin typeface="Poppins" panose="00000500000000000000" pitchFamily="2" charset="0"/>
                <a:cs typeface="Poppins" panose="00000500000000000000" pitchFamily="2" charset="0"/>
              </a:rPr>
              <a:t>endobj</a:t>
            </a:r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4862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Stream: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First, a stream is used to store large amounts of data such as text, images, and lines.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is defined within an object containing a dictionary that describes the properties of this stream.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 attacker can embed malicious code within the compressed stream data to hide it from quick analysis.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To understand this further, let's look at the following example: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168B16-31F7-482F-8E23-E08702E64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193" y="3903133"/>
            <a:ext cx="6766560" cy="28786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19371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Dictionary: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dictionary is a data structure used to describe the properties of a particular object, and the values ​​are stored in key/value format.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Going back to the previous image, we were able to define some data. 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Similarly, here is the next image: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FC817E-D27E-4ABF-80B9-D5F5717151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4603" y="3063451"/>
            <a:ext cx="8682793" cy="5687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2322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Arrays: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An array is an ordered list of values ​​that can be numbers, text, or other objects and is described inside tags [ ]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7D974-4815-44C5-B483-B47B7B22C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163" y="2334153"/>
            <a:ext cx="9531674" cy="60378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80260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Numbers, Strings, and other Basic types: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Numbers: Used for dimensions or locations.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Strings: Used for text or commands.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Booleans: Logical values ​​such as true and false.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E242D4-79B1-4913-9A8C-1A736181F386}"/>
              </a:ext>
            </a:extLst>
          </p:cNvPr>
          <p:cNvSpPr txBox="1"/>
          <p:nvPr/>
        </p:nvSpPr>
        <p:spPr>
          <a:xfrm>
            <a:off x="2023533" y="2959630"/>
            <a:ext cx="3234267" cy="1173142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4 0 obj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(Hello, World!)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52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procedures: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E242D4-79B1-4913-9A8C-1A736181F386}"/>
              </a:ext>
            </a:extLst>
          </p:cNvPr>
          <p:cNvSpPr txBox="1"/>
          <p:nvPr/>
        </p:nvSpPr>
        <p:spPr>
          <a:xfrm>
            <a:off x="939799" y="1032933"/>
            <a:ext cx="4013201" cy="2682657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5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/Type /Action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/S /JavaScript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app.alert</a:t>
            </a: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("You are hacked!");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8E7D5A-79AF-4377-95FA-62D9217C8553}"/>
              </a:ext>
            </a:extLst>
          </p:cNvPr>
          <p:cNvSpPr txBox="1"/>
          <p:nvPr/>
        </p:nvSpPr>
        <p:spPr>
          <a:xfrm>
            <a:off x="4305299" y="3986089"/>
            <a:ext cx="3098800" cy="1481816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1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</a:t>
            </a: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OpenAction</a:t>
            </a: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5 0 R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F3D89F-815F-495D-BF6C-FA9355E8EC23}"/>
              </a:ext>
            </a:extLst>
          </p:cNvPr>
          <p:cNvSpPr txBox="1"/>
          <p:nvPr/>
        </p:nvSpPr>
        <p:spPr>
          <a:xfrm>
            <a:off x="6547900" y="1032933"/>
            <a:ext cx="4517583" cy="2082237"/>
          </a:xfrm>
          <a:prstGeom prst="rect">
            <a:avLst/>
          </a:prstGeom>
          <a:solidFill>
            <a:schemeClr val="tx1"/>
          </a:solidFill>
        </p:spPr>
        <p:txBody>
          <a:bodyPr wrap="non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6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/Type /</a:t>
            </a: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Annot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/Subtype /Link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/A &lt;&lt; /S /URI /URI (http://malicious-site.com) 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47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Strings and Data encoding: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E242D4-79B1-4913-9A8C-1A736181F386}"/>
              </a:ext>
            </a:extLst>
          </p:cNvPr>
          <p:cNvSpPr txBox="1"/>
          <p:nvPr/>
        </p:nvSpPr>
        <p:spPr>
          <a:xfrm>
            <a:off x="931334" y="1828800"/>
            <a:ext cx="3234267" cy="2382447"/>
          </a:xfrm>
          <a:prstGeom prst="rect">
            <a:avLst/>
          </a:prstGeom>
          <a:solidFill>
            <a:schemeClr val="tx1"/>
          </a:solidFill>
        </p:spPr>
        <p:txBody>
          <a:bodyPr wrap="squar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10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/Filter /ASCII85Decode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&lt;~87cURD]j7BEbo80~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9D4A82-9726-454E-B8F2-588C34F5D690}"/>
              </a:ext>
            </a:extLst>
          </p:cNvPr>
          <p:cNvSpPr txBox="1"/>
          <p:nvPr/>
        </p:nvSpPr>
        <p:spPr>
          <a:xfrm>
            <a:off x="4746798" y="1828800"/>
            <a:ext cx="2393604" cy="2682657"/>
          </a:xfrm>
          <a:prstGeom prst="rect">
            <a:avLst/>
          </a:prstGeom>
          <a:solidFill>
            <a:schemeClr val="tx1"/>
          </a:solidFill>
        </p:spPr>
        <p:txBody>
          <a:bodyPr wrap="non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11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/Filter /</a:t>
            </a:r>
            <a:r>
              <a:rPr lang="en-US" sz="1200" b="1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FlateDecode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/Length 50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xœ+I-ÈVÉÇ-J,I</a:t>
            </a: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-*ÈÍÓ.É-</a:t>
            </a:r>
            <a:r>
              <a:rPr lang="en-US" sz="1200" b="1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ÈÉVøx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CB0C61-C19F-4A9A-8C6A-3587F70EF287}"/>
              </a:ext>
            </a:extLst>
          </p:cNvPr>
          <p:cNvSpPr txBox="1"/>
          <p:nvPr/>
        </p:nvSpPr>
        <p:spPr>
          <a:xfrm>
            <a:off x="8026400" y="1828800"/>
            <a:ext cx="4007828" cy="2978892"/>
          </a:xfrm>
          <a:prstGeom prst="rect">
            <a:avLst/>
          </a:prstGeom>
          <a:solidFill>
            <a:schemeClr val="tx1"/>
          </a:solidFill>
        </p:spPr>
        <p:txBody>
          <a:bodyPr wrap="none" rtlCol="1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1 0 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&lt;&lt;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/Length 64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 /Filter [/</a:t>
            </a:r>
            <a:r>
              <a:rPr lang="en-US" sz="1200" b="1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FlateDecode</a:t>
            </a: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 /ASCII85Decode]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&gt;&gt;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&lt;~87cURD]j7BEbo80&amp;...)&lt;compressed data here&gt;~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endstream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 err="1">
                <a:solidFill>
                  <a:schemeClr val="bg1"/>
                </a:solidFill>
                <a:effectLst/>
                <a:latin typeface="Consolas" panose="020B0609020204030204" pitchFamily="49" charset="0"/>
                <a:ea typeface="Calibri" panose="020F0502020204030204" pitchFamily="34" charset="0"/>
                <a:cs typeface="Segoe UI" panose="020B0502040204020203" pitchFamily="34" charset="0"/>
              </a:rPr>
              <a:t>endobj</a:t>
            </a:r>
            <a:endParaRPr lang="en-US" sz="1200" dirty="0">
              <a:solidFill>
                <a:schemeClr val="bg1"/>
              </a:solidFill>
              <a:effectLst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ar-SA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038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527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Consolas</vt:lpstr>
      <vt:lpstr>Poppins</vt:lpstr>
      <vt:lpstr>Poppins,Bold</vt:lpstr>
      <vt:lpstr>Office Theme</vt:lpstr>
      <vt:lpstr>PDF File Format:</vt:lpstr>
      <vt:lpstr>Header:</vt:lpstr>
      <vt:lpstr>Body:</vt:lpstr>
      <vt:lpstr>Stream:</vt:lpstr>
      <vt:lpstr>Dictionary:</vt:lpstr>
      <vt:lpstr>Arrays:</vt:lpstr>
      <vt:lpstr>Numbers, Strings, and other Basic types:</vt:lpstr>
      <vt:lpstr>procedures:</vt:lpstr>
      <vt:lpstr>Strings and Data encoding: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Debugging :</dc:title>
  <dc:creator>Moooha Fawze</dc:creator>
  <cp:lastModifiedBy>Moooha Fawze</cp:lastModifiedBy>
  <cp:revision>43</cp:revision>
  <dcterms:created xsi:type="dcterms:W3CDTF">2025-04-21T11:25:56Z</dcterms:created>
  <dcterms:modified xsi:type="dcterms:W3CDTF">2025-04-21T12:47:46Z</dcterms:modified>
</cp:coreProperties>
</file>